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8"/>
  </p:notesMasterIdLst>
  <p:sldIdLst>
    <p:sldId id="256" r:id="rId5"/>
    <p:sldId id="260" r:id="rId6"/>
    <p:sldId id="263" r:id="rId7"/>
    <p:sldId id="258" r:id="rId8"/>
    <p:sldId id="274" r:id="rId9"/>
    <p:sldId id="275" r:id="rId10"/>
    <p:sldId id="276" r:id="rId11"/>
    <p:sldId id="259" r:id="rId12"/>
    <p:sldId id="277" r:id="rId13"/>
    <p:sldId id="279" r:id="rId14"/>
    <p:sldId id="281" r:id="rId15"/>
    <p:sldId id="264" r:id="rId16"/>
    <p:sldId id="283" r:id="rId17"/>
    <p:sldId id="282" r:id="rId18"/>
    <p:sldId id="280" r:id="rId19"/>
    <p:sldId id="278" r:id="rId20"/>
    <p:sldId id="265" r:id="rId21"/>
    <p:sldId id="266" r:id="rId22"/>
    <p:sldId id="267" r:id="rId23"/>
    <p:sldId id="271" r:id="rId24"/>
    <p:sldId id="268" r:id="rId25"/>
    <p:sldId id="272" r:id="rId26"/>
    <p:sldId id="273" r:id="rId2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87" autoAdjust="0"/>
  </p:normalViewPr>
  <p:slideViewPr>
    <p:cSldViewPr showGuides="1">
      <p:cViewPr varScale="1">
        <p:scale>
          <a:sx n="86" d="100"/>
          <a:sy n="86" d="100"/>
        </p:scale>
        <p:origin x="-175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E8978-9D2F-A14D-A3DE-032C81500FF1}" type="datetimeFigureOut">
              <a:rPr lang="en-US" smtClean="0"/>
              <a:t>4/13/16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11ED4-E6BC-7345-8B86-59456ED7B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5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92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0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Fe(III) reduction is generally reported to inhibit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due to substrate competition.</a:t>
            </a:r>
          </a:p>
          <a:p>
            <a:r>
              <a:rPr lang="en-US" baseline="0" dirty="0" smtClean="0"/>
              <a:t>Which is the case In the mineral soils where organic acid limits </a:t>
            </a:r>
            <a:r>
              <a:rPr lang="en-US" baseline="0" dirty="0" err="1" smtClean="0"/>
              <a:t>methanogenesis</a:t>
            </a:r>
            <a:endParaRPr lang="en-US" baseline="0" dirty="0" smtClean="0"/>
          </a:p>
          <a:p>
            <a:r>
              <a:rPr lang="en-US" baseline="0" dirty="0" smtClean="0"/>
              <a:t>For the ridge and center organic soils, Fe reduction actually increase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because Fe reduction increase the pH, which is favorable for methanogens while the organic acids are not limiting.</a:t>
            </a:r>
          </a:p>
          <a:p>
            <a:r>
              <a:rPr lang="en-US" baseline="0" dirty="0" smtClean="0"/>
              <a:t>Therefore, Fe reduction can inhibit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substrate competition, while promote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raising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Fe reduction increase CO2 concentration in organic ridge, and center soils, and </a:t>
            </a:r>
            <a:r>
              <a:rPr lang="en-US" baseline="0" dirty="0" err="1" smtClean="0"/>
              <a:t>mienral</a:t>
            </a:r>
            <a:r>
              <a:rPr lang="en-US" baseline="0" dirty="0" smtClean="0"/>
              <a:t> ridge soils, it decrease headspace CO2 concentrations in the rest at the later times.</a:t>
            </a:r>
          </a:p>
          <a:p>
            <a:r>
              <a:rPr lang="en-US" baseline="0" dirty="0" smtClean="0"/>
              <a:t>This is because of increased solubility of CO2 at increased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73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Fe(III) reduction is generally reported to inhibit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due to substrate competition.</a:t>
            </a:r>
          </a:p>
          <a:p>
            <a:r>
              <a:rPr lang="en-US" baseline="0" dirty="0" smtClean="0"/>
              <a:t>Which is the case In the mineral soils where organic acid limits </a:t>
            </a:r>
            <a:r>
              <a:rPr lang="en-US" baseline="0" dirty="0" err="1" smtClean="0"/>
              <a:t>methanogenesis</a:t>
            </a:r>
            <a:endParaRPr lang="en-US" baseline="0" dirty="0" smtClean="0"/>
          </a:p>
          <a:p>
            <a:r>
              <a:rPr lang="en-US" baseline="0" dirty="0" smtClean="0"/>
              <a:t>For the ridge and center organic soils, Fe reduction actually increase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because Fe reduction increase the pH, which is favorable for methanogens while the organic acids are not limiting.</a:t>
            </a:r>
          </a:p>
          <a:p>
            <a:r>
              <a:rPr lang="en-US" baseline="0" dirty="0" smtClean="0"/>
              <a:t>Therefore, Fe reduction can inhibit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substrate competition, while promote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raising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Fe reduction increase CO2 concentration in organic ridge, and center soils, and </a:t>
            </a:r>
            <a:r>
              <a:rPr lang="en-US" baseline="0" dirty="0" err="1" smtClean="0"/>
              <a:t>mienral</a:t>
            </a:r>
            <a:r>
              <a:rPr lang="en-US" baseline="0" dirty="0" smtClean="0"/>
              <a:t> ridge soils, it decrease headspace CO2 concentrations in the rest at the later times.</a:t>
            </a:r>
          </a:p>
          <a:p>
            <a:r>
              <a:rPr lang="en-US" baseline="0" dirty="0" smtClean="0"/>
              <a:t>This is because of increased solubility of CO2 at increased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73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0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Fe(III) reduction is generally reported to inhibit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due to substrate competition.</a:t>
            </a:r>
          </a:p>
          <a:p>
            <a:r>
              <a:rPr lang="en-US" baseline="0" dirty="0" smtClean="0"/>
              <a:t>Which is the case In the mineral soils where organic acid limits </a:t>
            </a:r>
            <a:r>
              <a:rPr lang="en-US" baseline="0" dirty="0" err="1" smtClean="0"/>
              <a:t>methanogenesis</a:t>
            </a:r>
            <a:endParaRPr lang="en-US" baseline="0" dirty="0" smtClean="0"/>
          </a:p>
          <a:p>
            <a:r>
              <a:rPr lang="en-US" baseline="0" dirty="0" smtClean="0"/>
              <a:t>For the ridge and center organic soils, Fe reduction actually increase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because Fe reduction increase the pH, which is favorable for methanogens while the organic acids are not limiting.</a:t>
            </a:r>
          </a:p>
          <a:p>
            <a:r>
              <a:rPr lang="en-US" baseline="0" dirty="0" smtClean="0"/>
              <a:t>Therefore, Fe reduction can inhibit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substrate competition, while promote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raising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Fe reduction increase CO2 concentration in organic ridge, and center soils, and </a:t>
            </a:r>
            <a:r>
              <a:rPr lang="en-US" baseline="0" dirty="0" err="1" smtClean="0"/>
              <a:t>mienral</a:t>
            </a:r>
            <a:r>
              <a:rPr lang="en-US" baseline="0" dirty="0" smtClean="0"/>
              <a:t> ridge soils, it decrease headspace CO2 concentrations in the rest at the later times.</a:t>
            </a:r>
          </a:p>
          <a:p>
            <a:r>
              <a:rPr lang="en-US" baseline="0" dirty="0" smtClean="0"/>
              <a:t>This is because of increased solubility of CO2 at increased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73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Fe(III) reduction is generally reported to inhibit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due to substrate competition.</a:t>
            </a:r>
          </a:p>
          <a:p>
            <a:r>
              <a:rPr lang="en-US" baseline="0" dirty="0" smtClean="0"/>
              <a:t>Which is the case In the mineral soils where organic acid limits </a:t>
            </a:r>
            <a:r>
              <a:rPr lang="en-US" baseline="0" dirty="0" err="1" smtClean="0"/>
              <a:t>methanogenesis</a:t>
            </a:r>
            <a:endParaRPr lang="en-US" baseline="0" dirty="0" smtClean="0"/>
          </a:p>
          <a:p>
            <a:r>
              <a:rPr lang="en-US" baseline="0" dirty="0" smtClean="0"/>
              <a:t>For the ridge and center organic soils, Fe reduction actually increase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because Fe reduction increase the pH, which is favorable for methanogens while the organic acids are not limiting.</a:t>
            </a:r>
          </a:p>
          <a:p>
            <a:r>
              <a:rPr lang="en-US" baseline="0" dirty="0" smtClean="0"/>
              <a:t>Therefore, Fe reduction can inhibit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substrate competition, while promote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raising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Fe reduction increase CO2 concentration in organic ridge, and center soils, and </a:t>
            </a:r>
            <a:r>
              <a:rPr lang="en-US" baseline="0" dirty="0" err="1" smtClean="0"/>
              <a:t>mienral</a:t>
            </a:r>
            <a:r>
              <a:rPr lang="en-US" baseline="0" dirty="0" smtClean="0"/>
              <a:t> ridge soils, it decrease headspace CO2 concentrations in the rest at the later times.</a:t>
            </a:r>
          </a:p>
          <a:p>
            <a:r>
              <a:rPr lang="en-US" baseline="0" dirty="0" smtClean="0"/>
              <a:t>This is because of increased solubility of CO2 at increased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73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conduct calculations with our typical microcosms to see the distribution of CO2.</a:t>
            </a:r>
          </a:p>
          <a:p>
            <a:r>
              <a:rPr lang="en-US" baseline="0" dirty="0" smtClean="0"/>
              <a:t>At low pH, CO2 are mostly in the headspace. The dominance decreases with increasing </a:t>
            </a:r>
            <a:r>
              <a:rPr lang="en-US" baseline="0" dirty="0" err="1" smtClean="0"/>
              <a:t>pH.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The dominance of CO2 gas phase also decreases with decreasing temperature.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addition, there are substantial amount of CO2 adsorbed in the metal oxides surfaces. </a:t>
            </a:r>
          </a:p>
          <a:p>
            <a:r>
              <a:rPr lang="en-US" baseline="0" dirty="0" smtClean="0"/>
              <a:t>Adding CO2 adsorption introduces an another CO2 into the model microcosms.</a:t>
            </a:r>
          </a:p>
          <a:p>
            <a:r>
              <a:rPr lang="en-US" dirty="0" smtClean="0"/>
              <a:t>Which may contribute to CO2 in the headspace when</a:t>
            </a:r>
            <a:r>
              <a:rPr lang="en-US" baseline="0" dirty="0" smtClean="0"/>
              <a:t> pH changes, metal oxides reduced and dissolved.</a:t>
            </a:r>
          </a:p>
          <a:p>
            <a:endParaRPr lang="en-US" baseline="0" dirty="0" smtClean="0"/>
          </a:p>
          <a:p>
            <a:r>
              <a:rPr lang="en-US" dirty="0" smtClean="0"/>
              <a:t>The point</a:t>
            </a:r>
            <a:r>
              <a:rPr lang="en-US" baseline="0" dirty="0" smtClean="0"/>
              <a:t> is, if we use headspace concentration to estimate respiration, we could underestimate the respiration without adequately accounting for the distribution among adsorbed and dissolved phases.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44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44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7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NGEE-Arctic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US DOE</a:t>
            </a:r>
          </a:p>
          <a:p>
            <a:r>
              <a:rPr lang="en-US" baseline="0" dirty="0" smtClean="0"/>
              <a:t>Mission</a:t>
            </a:r>
          </a:p>
          <a:p>
            <a:r>
              <a:rPr lang="en-US" baseline="0" dirty="0" smtClean="0"/>
              <a:t>Barrow Alaska. </a:t>
            </a:r>
          </a:p>
          <a:p>
            <a:r>
              <a:rPr lang="en-US" baseline="0" dirty="0" smtClean="0"/>
              <a:t>low center polygon. </a:t>
            </a:r>
          </a:p>
          <a:p>
            <a:r>
              <a:rPr lang="en-US" baseline="0" dirty="0" smtClean="0"/>
              <a:t>trough, ridge, and center.</a:t>
            </a:r>
          </a:p>
          <a:p>
            <a:r>
              <a:rPr lang="en-US" baseline="0" dirty="0" smtClean="0"/>
              <a:t>organic and mineral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61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NGEE-Arctic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US DOE</a:t>
            </a:r>
          </a:p>
          <a:p>
            <a:r>
              <a:rPr lang="en-US" baseline="0" dirty="0" smtClean="0"/>
              <a:t>Mission</a:t>
            </a:r>
          </a:p>
          <a:p>
            <a:r>
              <a:rPr lang="en-US" baseline="0" dirty="0" smtClean="0"/>
              <a:t>Barrow Alaska. </a:t>
            </a:r>
          </a:p>
          <a:p>
            <a:r>
              <a:rPr lang="en-US" baseline="0" dirty="0" smtClean="0"/>
              <a:t>low center polygon. </a:t>
            </a:r>
          </a:p>
          <a:p>
            <a:r>
              <a:rPr lang="en-US" baseline="0" dirty="0" smtClean="0"/>
              <a:t>trough, ridge, and center.</a:t>
            </a:r>
          </a:p>
          <a:p>
            <a:r>
              <a:rPr lang="en-US" baseline="0" dirty="0" smtClean="0"/>
              <a:t>organic and mineral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61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85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4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9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Columns</a:t>
            </a:r>
          </a:p>
          <a:p>
            <a:r>
              <a:rPr lang="en-US" dirty="0" smtClean="0"/>
              <a:t>Rows</a:t>
            </a:r>
          </a:p>
          <a:p>
            <a:r>
              <a:rPr lang="en-US" baseline="0" dirty="0" smtClean="0"/>
              <a:t>Color/temperature</a:t>
            </a:r>
          </a:p>
          <a:p>
            <a:r>
              <a:rPr lang="en-US" baseline="0" dirty="0" smtClean="0"/>
              <a:t>H</a:t>
            </a:r>
            <a:r>
              <a:rPr lang="en-US" dirty="0" smtClean="0"/>
              <a:t>eadspace, CO2, convex</a:t>
            </a:r>
          </a:p>
          <a:p>
            <a:r>
              <a:rPr lang="en-US" dirty="0" smtClean="0"/>
              <a:t>Headspace, CH4, concave</a:t>
            </a:r>
          </a:p>
          <a:p>
            <a:r>
              <a:rPr lang="en-US" dirty="0" smtClean="0"/>
              <a:t>Organic acids</a:t>
            </a:r>
          </a:p>
          <a:p>
            <a:r>
              <a:rPr lang="en-US" dirty="0" smtClean="0"/>
              <a:t>Fe(II)</a:t>
            </a:r>
          </a:p>
          <a:p>
            <a:r>
              <a:rPr lang="en-US" dirty="0" smtClean="0"/>
              <a:t>pH</a:t>
            </a:r>
          </a:p>
          <a:p>
            <a:r>
              <a:rPr lang="en-US" baseline="0" dirty="0" smtClean="0"/>
              <a:t>Now we would like to use these observation to develop a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74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Columns</a:t>
            </a:r>
          </a:p>
          <a:p>
            <a:r>
              <a:rPr lang="en-US" dirty="0" smtClean="0"/>
              <a:t>Rows</a:t>
            </a:r>
          </a:p>
          <a:p>
            <a:r>
              <a:rPr lang="en-US" baseline="0" dirty="0" smtClean="0"/>
              <a:t>Color/temperature</a:t>
            </a:r>
          </a:p>
          <a:p>
            <a:r>
              <a:rPr lang="en-US" baseline="0" dirty="0" smtClean="0"/>
              <a:t>H</a:t>
            </a:r>
            <a:r>
              <a:rPr lang="en-US" dirty="0" smtClean="0"/>
              <a:t>eadspace, CO2, convex</a:t>
            </a:r>
          </a:p>
          <a:p>
            <a:r>
              <a:rPr lang="en-US" dirty="0" smtClean="0"/>
              <a:t>Headspace, CH4, concave</a:t>
            </a:r>
          </a:p>
          <a:p>
            <a:r>
              <a:rPr lang="en-US" dirty="0" smtClean="0"/>
              <a:t>Organic acids</a:t>
            </a:r>
          </a:p>
          <a:p>
            <a:r>
              <a:rPr lang="en-US" dirty="0" smtClean="0"/>
              <a:t>Fe(II)</a:t>
            </a:r>
          </a:p>
          <a:p>
            <a:r>
              <a:rPr lang="en-US" dirty="0" smtClean="0"/>
              <a:t>pH</a:t>
            </a:r>
          </a:p>
          <a:p>
            <a:r>
              <a:rPr lang="en-US" baseline="0" dirty="0" smtClean="0"/>
              <a:t>Now we would like to use these observation to develop a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7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Columns</a:t>
            </a:r>
          </a:p>
          <a:p>
            <a:r>
              <a:rPr lang="en-US" dirty="0" smtClean="0"/>
              <a:t>Rows</a:t>
            </a:r>
          </a:p>
          <a:p>
            <a:r>
              <a:rPr lang="en-US" baseline="0" dirty="0" smtClean="0"/>
              <a:t>Color/temperature</a:t>
            </a:r>
          </a:p>
          <a:p>
            <a:r>
              <a:rPr lang="en-US" baseline="0" dirty="0" smtClean="0"/>
              <a:t>H</a:t>
            </a:r>
            <a:r>
              <a:rPr lang="en-US" dirty="0" smtClean="0"/>
              <a:t>eadspace, CO2, convex</a:t>
            </a:r>
          </a:p>
          <a:p>
            <a:r>
              <a:rPr lang="en-US" dirty="0" smtClean="0"/>
              <a:t>Headspace, CH4, concave</a:t>
            </a:r>
          </a:p>
          <a:p>
            <a:r>
              <a:rPr lang="en-US" dirty="0" smtClean="0"/>
              <a:t>Organic acids</a:t>
            </a:r>
          </a:p>
          <a:p>
            <a:r>
              <a:rPr lang="en-US" dirty="0" smtClean="0"/>
              <a:t>Fe(II)</a:t>
            </a:r>
          </a:p>
          <a:p>
            <a:r>
              <a:rPr lang="en-US" dirty="0" smtClean="0"/>
              <a:t>pH</a:t>
            </a:r>
          </a:p>
          <a:p>
            <a:r>
              <a:rPr lang="en-US" baseline="0" dirty="0" smtClean="0"/>
              <a:t>Now we would like to use these observation to develop a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7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Columns</a:t>
            </a:r>
          </a:p>
          <a:p>
            <a:r>
              <a:rPr lang="en-US" dirty="0" smtClean="0"/>
              <a:t>Rows</a:t>
            </a:r>
          </a:p>
          <a:p>
            <a:r>
              <a:rPr lang="en-US" baseline="0" dirty="0" smtClean="0"/>
              <a:t>Color/temperature</a:t>
            </a:r>
          </a:p>
          <a:p>
            <a:r>
              <a:rPr lang="en-US" baseline="0" dirty="0" smtClean="0"/>
              <a:t>H</a:t>
            </a:r>
            <a:r>
              <a:rPr lang="en-US" dirty="0" smtClean="0"/>
              <a:t>eadspace, CO2, convex</a:t>
            </a:r>
          </a:p>
          <a:p>
            <a:r>
              <a:rPr lang="en-US" dirty="0" smtClean="0"/>
              <a:t>Headspace, CH4, concave</a:t>
            </a:r>
          </a:p>
          <a:p>
            <a:r>
              <a:rPr lang="en-US" dirty="0" smtClean="0"/>
              <a:t>Organic acids</a:t>
            </a:r>
          </a:p>
          <a:p>
            <a:r>
              <a:rPr lang="en-US" dirty="0" smtClean="0"/>
              <a:t>Fe(II)</a:t>
            </a:r>
          </a:p>
          <a:p>
            <a:r>
              <a:rPr lang="en-US" dirty="0" smtClean="0"/>
              <a:t>pH</a:t>
            </a:r>
          </a:p>
          <a:p>
            <a:r>
              <a:rPr lang="en-US" baseline="0" dirty="0" smtClean="0"/>
              <a:t>Now we would like to use these observation to develop a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74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0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5791200" y="0"/>
            <a:ext cx="3365146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/>
          <a:stretch/>
        </p:blipFill>
        <p:spPr>
          <a:xfrm>
            <a:off x="5786057" y="-2184"/>
            <a:ext cx="3377288" cy="6696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" y="254995"/>
            <a:ext cx="4160172" cy="92648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224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33" y="660860"/>
            <a:ext cx="4626280" cy="466343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443385"/>
            <a:ext cx="8642640" cy="419541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87" y="256032"/>
            <a:ext cx="8628678" cy="4847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44752"/>
            <a:ext cx="4192528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270334"/>
            <a:ext cx="4192528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4752"/>
            <a:ext cx="4194175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70334"/>
            <a:ext cx="4194175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791200" y="0"/>
            <a:ext cx="3365146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85" y="253529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/>
          <a:stretch/>
        </p:blipFill>
        <p:spPr>
          <a:xfrm>
            <a:off x="5786057" y="-2184"/>
            <a:ext cx="3377288" cy="669608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5791200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85" y="253529"/>
            <a:ext cx="8628678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083728" y="1812022"/>
            <a:ext cx="4060272" cy="5045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83860" y="244475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EGU 2016 General Assembly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9" r:id="rId3"/>
    <p:sldLayoutId id="2147483940" r:id="rId4"/>
    <p:sldLayoutId id="2147483941" r:id="rId5"/>
    <p:sldLayoutId id="2147483942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2.png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2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" y="254995"/>
            <a:ext cx="4151376" cy="1673535"/>
          </a:xfrm>
        </p:spPr>
        <p:txBody>
          <a:bodyPr/>
          <a:lstStyle/>
          <a:p>
            <a:r>
              <a:rPr lang="en-GB" dirty="0" smtClean="0"/>
              <a:t>Biogeochemical </a:t>
            </a:r>
            <a:r>
              <a:rPr lang="en-GB" dirty="0" err="1" smtClean="0"/>
              <a:t>Modeling</a:t>
            </a:r>
            <a:r>
              <a:rPr lang="en-GB" dirty="0" smtClean="0"/>
              <a:t> </a:t>
            </a:r>
            <a:r>
              <a:rPr lang="en-GB" dirty="0"/>
              <a:t>of CH</a:t>
            </a:r>
            <a:r>
              <a:rPr lang="en-GB" baseline="-25000" dirty="0"/>
              <a:t>4</a:t>
            </a:r>
            <a:r>
              <a:rPr lang="en-GB" dirty="0"/>
              <a:t> </a:t>
            </a:r>
            <a:r>
              <a:rPr lang="en-GB" dirty="0" smtClean="0"/>
              <a:t>&amp; CO</a:t>
            </a:r>
            <a:r>
              <a:rPr lang="en-GB" baseline="-25000" dirty="0" smtClean="0"/>
              <a:t>2</a:t>
            </a:r>
            <a:r>
              <a:rPr lang="en-GB" dirty="0" smtClean="0"/>
              <a:t> in Arctic Soil Microcosms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748070"/>
            <a:ext cx="4343400" cy="757130"/>
          </a:xfrm>
        </p:spPr>
        <p:txBody>
          <a:bodyPr/>
          <a:lstStyle/>
          <a:p>
            <a:r>
              <a:rPr lang="en-US" dirty="0" smtClean="0"/>
              <a:t>Guoping Tang</a:t>
            </a:r>
          </a:p>
          <a:p>
            <a:endParaRPr lang="en-US" sz="2000" dirty="0" smtClean="0"/>
          </a:p>
          <a:p>
            <a:r>
              <a:rPr lang="en-US" sz="2000" dirty="0" smtClean="0"/>
              <a:t>Environmental Sciences Division</a:t>
            </a:r>
          </a:p>
          <a:p>
            <a:r>
              <a:rPr lang="en-US" sz="2000" dirty="0" smtClean="0"/>
              <a:t>Oak Ridge National Laboratory</a:t>
            </a:r>
            <a:endParaRPr lang="en-US" sz="20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28600" y="5034070"/>
            <a:ext cx="4648200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April 18, 2016</a:t>
            </a:r>
          </a:p>
          <a:p>
            <a:r>
              <a:rPr lang="en-US" sz="2000" dirty="0" smtClean="0"/>
              <a:t>EGU General Assembly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185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xmlns:p14="http://schemas.microsoft.com/office/powerpoint/2010/main" spd="slow" advTm="292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Predictions vs.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78750" y="6291590"/>
            <a:ext cx="5060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 smtClean="0"/>
              <a:t>LabileDOC</a:t>
            </a:r>
            <a:r>
              <a:rPr lang="en-US" sz="1200" dirty="0" smtClean="0"/>
              <a:t> = 0.001, SOM1 = 0.01, SOM2 = 0.02, Biomass = 10</a:t>
            </a:r>
            <a:r>
              <a:rPr lang="en-US" sz="1200" baseline="30000" dirty="0" smtClean="0"/>
              <a:t>-6</a:t>
            </a:r>
            <a:r>
              <a:rPr lang="en-US" sz="1200" dirty="0" smtClean="0"/>
              <a:t> TOTC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5691" y="6520190"/>
            <a:ext cx="4478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Fe(III) = 0.005 Soil dry weight, indirect respiration fraction = 0.4</a:t>
            </a:r>
          </a:p>
        </p:txBody>
      </p:sp>
      <p:pic>
        <p:nvPicPr>
          <p:cNvPr id="6" name="Picture 5" descr="mod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19800" y="4038600"/>
            <a:ext cx="2590800" cy="19812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22"/>
    </mc:Choice>
    <mc:Fallback xmlns="">
      <p:transition xmlns:p14="http://schemas.microsoft.com/office/powerpoint/2010/main" spd="slow" advTm="14912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Predictions vs.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78750" y="6291590"/>
            <a:ext cx="5060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 smtClean="0"/>
              <a:t>LabileDOC</a:t>
            </a:r>
            <a:r>
              <a:rPr lang="en-US" sz="1200" dirty="0" smtClean="0"/>
              <a:t> = 0.001, SOM1 = 0.01, SOM2 = 0.02, Biomass = 10</a:t>
            </a:r>
            <a:r>
              <a:rPr lang="en-US" sz="1200" baseline="30000" dirty="0" smtClean="0"/>
              <a:t>-6</a:t>
            </a:r>
            <a:r>
              <a:rPr lang="en-US" sz="1200" dirty="0" smtClean="0"/>
              <a:t> TOTC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5691" y="6520190"/>
            <a:ext cx="4478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Fe(III) = 0.005 Soil dry weight, indirect respiration fraction = 0.4</a:t>
            </a:r>
          </a:p>
        </p:txBody>
      </p:sp>
      <p:pic>
        <p:nvPicPr>
          <p:cNvPr id="6" name="Picture 5" descr="mod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19800" y="4038600"/>
            <a:ext cx="2590800" cy="19812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 descr="model2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1295400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6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22"/>
    </mc:Choice>
    <mc:Fallback xmlns="">
      <p:transition xmlns:p14="http://schemas.microsoft.com/office/powerpoint/2010/main" spd="slow" advTm="14912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/>
              <a:t>Predictions vs. Observations</a:t>
            </a:r>
            <a:endParaRPr lang="en-US" dirty="0"/>
          </a:p>
        </p:txBody>
      </p:sp>
      <p:pic>
        <p:nvPicPr>
          <p:cNvPr id="4" name="Picture 3" descr="fig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2057400"/>
            <a:ext cx="4191000" cy="9906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5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49"/>
    </mc:Choice>
    <mc:Fallback xmlns="">
      <p:transition xmlns:p14="http://schemas.microsoft.com/office/powerpoint/2010/main" spd="slow" advTm="1319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/>
              <a:t>Predictions vs. Observations</a:t>
            </a:r>
            <a:endParaRPr lang="en-US" dirty="0"/>
          </a:p>
        </p:txBody>
      </p:sp>
      <p:pic>
        <p:nvPicPr>
          <p:cNvPr id="4" name="Picture 3" descr="fig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2057400"/>
            <a:ext cx="4191000" cy="9906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Picture 6" descr="Screen Shot 2016-04-14 at 12.23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81200"/>
            <a:ext cx="5080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49"/>
    </mc:Choice>
    <mc:Fallback xmlns="">
      <p:transition xmlns:p14="http://schemas.microsoft.com/office/powerpoint/2010/main" spd="slow" advTm="1319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Predictions vs.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78750" y="6291590"/>
            <a:ext cx="5060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 smtClean="0"/>
              <a:t>LabileDOC</a:t>
            </a:r>
            <a:r>
              <a:rPr lang="en-US" sz="1200" dirty="0" smtClean="0"/>
              <a:t> = 0.001, SOM1 = 0.01, SOM2 = 0.02, Biomass = 10</a:t>
            </a:r>
            <a:r>
              <a:rPr lang="en-US" sz="1200" baseline="30000" dirty="0" smtClean="0"/>
              <a:t>-6</a:t>
            </a:r>
            <a:r>
              <a:rPr lang="en-US" sz="1200" dirty="0" smtClean="0"/>
              <a:t> TOTC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5691" y="6520190"/>
            <a:ext cx="4478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Fe(III) = 0.005 Soil dry weight, indirect respiration fraction = 0.4</a:t>
            </a:r>
          </a:p>
        </p:txBody>
      </p:sp>
      <p:pic>
        <p:nvPicPr>
          <p:cNvPr id="6" name="Picture 5" descr="mod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19800" y="4038600"/>
            <a:ext cx="2590800" cy="19812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3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22"/>
    </mc:Choice>
    <mc:Fallback xmlns="">
      <p:transition xmlns:p14="http://schemas.microsoft.com/office/powerpoint/2010/main" spd="slow" advTm="14912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/>
              <a:t>Predictions vs. Observations</a:t>
            </a:r>
            <a:endParaRPr lang="en-US" dirty="0"/>
          </a:p>
        </p:txBody>
      </p:sp>
      <p:pic>
        <p:nvPicPr>
          <p:cNvPr id="4" name="Picture 3" descr="fig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19800" y="3962400"/>
            <a:ext cx="2590800" cy="20574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80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49"/>
    </mc:Choice>
    <mc:Fallback xmlns="">
      <p:transition xmlns:p14="http://schemas.microsoft.com/office/powerpoint/2010/main" spd="slow" advTm="1319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Modeling results (2, Fe</a:t>
            </a:r>
            <a:r>
              <a:rPr lang="en-US" baseline="30000" dirty="0" smtClean="0"/>
              <a:t>3+</a:t>
            </a:r>
            <a:r>
              <a:rPr lang="en-US" dirty="0" smtClean="0"/>
              <a:t> sensitivity)</a:t>
            </a:r>
            <a:endParaRPr lang="en-US" dirty="0"/>
          </a:p>
        </p:txBody>
      </p:sp>
      <p:pic>
        <p:nvPicPr>
          <p:cNvPr id="4" name="Picture 3" descr="fig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3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49"/>
    </mc:Choice>
    <mc:Fallback xmlns="">
      <p:transition xmlns:p14="http://schemas.microsoft.com/office/powerpoint/2010/main" spd="slow" advTm="1319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Modeling Results (3, CO</a:t>
            </a:r>
            <a:r>
              <a:rPr lang="en-US" baseline="-25000" dirty="0" smtClean="0"/>
              <a:t>2</a:t>
            </a:r>
            <a:r>
              <a:rPr lang="en-US" dirty="0" smtClean="0"/>
              <a:t> partition)</a:t>
            </a:r>
            <a:endParaRPr lang="en-US" dirty="0"/>
          </a:p>
        </p:txBody>
      </p:sp>
      <p:pic>
        <p:nvPicPr>
          <p:cNvPr id="4" name="Picture 3" descr="fig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47800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919"/>
    </mc:Choice>
    <mc:Fallback xmlns="">
      <p:transition xmlns:p14="http://schemas.microsoft.com/office/powerpoint/2010/main" spd="slow" advTm="18291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Geochemical models describe pH evolution in soil incubation tests</a:t>
            </a:r>
          </a:p>
          <a:p>
            <a:r>
              <a:rPr lang="en-US" dirty="0" smtClean="0"/>
              <a:t>Fe reduction inhibits </a:t>
            </a:r>
            <a:r>
              <a:rPr lang="en-US" dirty="0" err="1" smtClean="0"/>
              <a:t>methanogenesis</a:t>
            </a:r>
            <a:r>
              <a:rPr lang="en-US" dirty="0" smtClean="0"/>
              <a:t> through substrate competition and increases </a:t>
            </a:r>
            <a:r>
              <a:rPr lang="en-US" dirty="0" err="1" smtClean="0"/>
              <a:t>methanogenesis</a:t>
            </a:r>
            <a:r>
              <a:rPr lang="en-US" dirty="0" smtClean="0"/>
              <a:t> rate by increasing pH</a:t>
            </a:r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distribution among aqueous, gas, and adsorbed phase varies with pH, temperature, </a:t>
            </a:r>
            <a:r>
              <a:rPr lang="en-US" dirty="0" smtClean="0"/>
              <a:t>and pressure, therefore</a:t>
            </a:r>
            <a:r>
              <a:rPr lang="en-US" dirty="0"/>
              <a:t>, estimation of CO</a:t>
            </a:r>
            <a:r>
              <a:rPr lang="en-US" baseline="-25000" dirty="0"/>
              <a:t>2</a:t>
            </a:r>
            <a:r>
              <a:rPr lang="en-US" dirty="0"/>
              <a:t> emission based on headspace concentration </a:t>
            </a:r>
            <a:r>
              <a:rPr lang="en-US" dirty="0" smtClean="0"/>
              <a:t>needs to adequately account for these conditions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Synthesize additional data for other topographic locations</a:t>
            </a:r>
          </a:p>
          <a:p>
            <a:r>
              <a:rPr lang="en-US" dirty="0" smtClean="0"/>
              <a:t>Add differentiate sugars, alcohols, and organic acids</a:t>
            </a:r>
          </a:p>
          <a:p>
            <a:r>
              <a:rPr lang="en-US" dirty="0" smtClean="0"/>
              <a:t>Test geochemical models in CLM-PFLOTRAN (See poster in Thursday evening)</a:t>
            </a:r>
          </a:p>
          <a:p>
            <a:r>
              <a:rPr lang="en-US" dirty="0" smtClean="0"/>
              <a:t>Input files, scripts and the slides publically available 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/t6g/egu2016redox</a:t>
            </a:r>
          </a:p>
        </p:txBody>
      </p:sp>
    </p:spTree>
    <p:extLst>
      <p:ext uri="{BB962C8B-B14F-4D97-AF65-F5344CB8AC3E}">
        <p14:creationId xmlns:p14="http://schemas.microsoft.com/office/powerpoint/2010/main" val="232293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Incubation Tests</a:t>
            </a:r>
            <a:endParaRPr lang="en-US" dirty="0"/>
          </a:p>
        </p:txBody>
      </p:sp>
      <p:pic>
        <p:nvPicPr>
          <p:cNvPr id="9" name="Picture 8" descr="Revised Alaska 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0600"/>
            <a:ext cx="3505200" cy="26814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160" y="990600"/>
            <a:ext cx="1920240" cy="25623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78255" y="4793933"/>
            <a:ext cx="2057400" cy="394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31445" y="4734497"/>
            <a:ext cx="2057400" cy="513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30011" y="4751070"/>
            <a:ext cx="2057400" cy="480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19859" y="6019800"/>
            <a:ext cx="90748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Trough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27341" y="6019800"/>
            <a:ext cx="78778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Ridge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94899" y="6019800"/>
            <a:ext cx="87750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Center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4721" y="4114800"/>
            <a:ext cx="1192078" cy="595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Organic</a:t>
            </a:r>
          </a:p>
          <a:p>
            <a:pPr algn="ctr">
              <a:lnSpc>
                <a:spcPct val="90000"/>
              </a:lnSpc>
            </a:pPr>
            <a:r>
              <a:rPr lang="en-US" dirty="0" smtClean="0"/>
              <a:t>pH: 5~5.2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94722" y="4842049"/>
            <a:ext cx="1192078" cy="595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Mineral</a:t>
            </a:r>
          </a:p>
          <a:p>
            <a:pPr algn="ctr">
              <a:lnSpc>
                <a:spcPct val="90000"/>
              </a:lnSpc>
            </a:pPr>
            <a:r>
              <a:rPr lang="en-US" dirty="0" smtClean="0"/>
              <a:t>pH: 4.5~5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57271" y="3505200"/>
            <a:ext cx="218652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Low center polygon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0" y="6400800"/>
            <a:ext cx="3478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5418" y="4495800"/>
            <a:ext cx="438582" cy="85572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~50 cm</a:t>
            </a:r>
          </a:p>
        </p:txBody>
      </p:sp>
      <p:pic>
        <p:nvPicPr>
          <p:cNvPr id="23" name="Picture 22" descr="bottl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25" y="4114800"/>
            <a:ext cx="1095375" cy="182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00425" y="4876800"/>
            <a:ext cx="4369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N</a:t>
            </a:r>
            <a:r>
              <a:rPr lang="en-US" baseline="-25000" dirty="0" smtClean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7231" y="4114800"/>
            <a:ext cx="163469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15 or 20 g soil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3778" y="4530551"/>
            <a:ext cx="137793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60 ml bottle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003" y="5444951"/>
            <a:ext cx="248126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Headspace CO</a:t>
            </a:r>
            <a:r>
              <a:rPr lang="en-US" baseline="-25000" dirty="0" smtClean="0"/>
              <a:t>2</a:t>
            </a:r>
            <a:r>
              <a:rPr lang="en-US" dirty="0" smtClean="0"/>
              <a:t>, CH</a:t>
            </a:r>
            <a:r>
              <a:rPr lang="en-US" baseline="-25000" dirty="0" smtClean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200" y="5867400"/>
            <a:ext cx="309678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Soil pH, Fe(II), organic acids</a:t>
            </a:r>
            <a:endParaRPr lang="en-US" baseline="-25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907258" y="4987751"/>
            <a:ext cx="122634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</a:rPr>
              <a:t>-2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8000"/>
                </a:solidFill>
              </a:rPr>
              <a:t>4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8</a:t>
            </a:r>
            <a:r>
              <a:rPr lang="en-US" dirty="0" smtClean="0"/>
              <a:t> °C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52600" y="990600"/>
            <a:ext cx="533400" cy="228600"/>
          </a:xfrm>
          <a:prstGeom prst="rect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0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7"/>
    </mc:Choice>
    <mc:Fallback xmlns="">
      <p:transition xmlns:p14="http://schemas.microsoft.com/office/powerpoint/2010/main" spd="slow" advTm="41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2400"/>
            <a:ext cx="209550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257800"/>
            <a:ext cx="7429500" cy="960120"/>
          </a:xfrm>
          <a:prstGeom prst="rect">
            <a:avLst/>
          </a:prstGeom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201168" y="1443385"/>
            <a:ext cx="8642640" cy="4195415"/>
          </a:xfrm>
        </p:spPr>
        <p:txBody>
          <a:bodyPr/>
          <a:lstStyle/>
          <a:p>
            <a:r>
              <a:rPr lang="en-US" dirty="0" smtClean="0"/>
              <a:t>Stan </a:t>
            </a:r>
            <a:r>
              <a:rPr lang="en-US" dirty="0" err="1"/>
              <a:t>Wullschleger</a:t>
            </a:r>
            <a:endParaRPr lang="en-US" dirty="0" smtClean="0"/>
          </a:p>
          <a:p>
            <a:r>
              <a:rPr lang="en-US" dirty="0" smtClean="0"/>
              <a:t>Experiment team</a:t>
            </a:r>
          </a:p>
          <a:p>
            <a:pPr lvl="1"/>
            <a:r>
              <a:rPr lang="en-US" dirty="0" smtClean="0"/>
              <a:t>David Graham, </a:t>
            </a:r>
            <a:r>
              <a:rPr lang="en-US" dirty="0" err="1" smtClean="0"/>
              <a:t>Baohua</a:t>
            </a:r>
            <a:r>
              <a:rPr lang="en-US" dirty="0" smtClean="0"/>
              <a:t> </a:t>
            </a:r>
            <a:r>
              <a:rPr lang="en-US" dirty="0" err="1" smtClean="0"/>
              <a:t>Gu</a:t>
            </a:r>
            <a:r>
              <a:rPr lang="en-US" dirty="0" smtClean="0"/>
              <a:t>, </a:t>
            </a:r>
            <a:r>
              <a:rPr lang="en-US" dirty="0" err="1" smtClean="0"/>
              <a:t>Jianqiu</a:t>
            </a:r>
            <a:r>
              <a:rPr lang="en-US" dirty="0" smtClean="0"/>
              <a:t> </a:t>
            </a:r>
            <a:r>
              <a:rPr lang="en-US" dirty="0" err="1" smtClean="0"/>
              <a:t>Zheng</a:t>
            </a:r>
            <a:r>
              <a:rPr lang="en-US" dirty="0" smtClean="0"/>
              <a:t>, </a:t>
            </a:r>
            <a:r>
              <a:rPr lang="en-US" dirty="0" err="1" smtClean="0"/>
              <a:t>Taniya</a:t>
            </a:r>
            <a:r>
              <a:rPr lang="en-US" dirty="0" smtClean="0"/>
              <a:t> Roy </a:t>
            </a:r>
            <a:r>
              <a:rPr lang="en-US" dirty="0" err="1" smtClean="0"/>
              <a:t>Chowdhury</a:t>
            </a:r>
            <a:r>
              <a:rPr lang="en-US" dirty="0" smtClean="0"/>
              <a:t>, </a:t>
            </a:r>
            <a:r>
              <a:rPr lang="en-US" dirty="0" err="1" smtClean="0"/>
              <a:t>Ziming</a:t>
            </a:r>
            <a:r>
              <a:rPr lang="en-US" dirty="0" smtClean="0"/>
              <a:t> Yang, Melanie Mayes</a:t>
            </a:r>
          </a:p>
          <a:p>
            <a:r>
              <a:rPr lang="en-US" dirty="0" smtClean="0"/>
              <a:t>Modeling team</a:t>
            </a:r>
          </a:p>
          <a:p>
            <a:pPr lvl="1"/>
            <a:r>
              <a:rPr lang="en-US" dirty="0" smtClean="0"/>
              <a:t>Peter Thornton, Scott Painter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7"/>
    </mc:Choice>
    <mc:Fallback xmlns="">
      <p:transition xmlns:p14="http://schemas.microsoft.com/office/powerpoint/2010/main" spd="slow" advTm="41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Impact of 20 g vs. 15 g wet soils</a:t>
            </a:r>
            <a:endParaRPr lang="en-US" dirty="0"/>
          </a:p>
        </p:txBody>
      </p:sp>
      <p:pic>
        <p:nvPicPr>
          <p:cNvPr id="4" name="Picture 3" descr="model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188452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48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Incubation tests</a:t>
            </a:r>
            <a:endParaRPr lang="en-US" dirty="0"/>
          </a:p>
        </p:txBody>
      </p:sp>
      <p:pic>
        <p:nvPicPr>
          <p:cNvPr id="3" name="Picture 2" descr="bott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914400"/>
            <a:ext cx="1095375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3200" y="1676400"/>
            <a:ext cx="4369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N</a:t>
            </a:r>
            <a:r>
              <a:rPr lang="en-US" baseline="-25000" dirty="0" smtClean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1576" y="762000"/>
            <a:ext cx="205803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15 or 20 g wet soil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87065" y="1177751"/>
            <a:ext cx="208339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60 ml serum bottle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897484"/>
              </p:ext>
            </p:extLst>
          </p:nvPr>
        </p:nvGraphicFramePr>
        <p:xfrm>
          <a:off x="666750" y="3124200"/>
          <a:ext cx="91630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Document" r:id="rId5" imgW="5638800" imgH="1828800" progId="Word.Document.12">
                  <p:embed/>
                </p:oleObj>
              </mc:Choice>
              <mc:Fallback>
                <p:oleObj name="Document" r:id="rId5" imgW="56388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6750" y="3124200"/>
                        <a:ext cx="916305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419019" y="2092151"/>
            <a:ext cx="248126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Headspace CO</a:t>
            </a:r>
            <a:r>
              <a:rPr lang="en-US" baseline="-25000" dirty="0" smtClean="0"/>
              <a:t>2</a:t>
            </a:r>
            <a:r>
              <a:rPr lang="en-US" dirty="0" smtClean="0"/>
              <a:t>, CH</a:t>
            </a:r>
            <a:r>
              <a:rPr lang="en-US" baseline="-25000" dirty="0" smtClean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2216" y="2514600"/>
            <a:ext cx="309678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Soil pH, Fe(II), organic acids</a:t>
            </a:r>
            <a:endParaRPr lang="en-US" baseline="-25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336490" y="5896791"/>
            <a:ext cx="6139271" cy="4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2015</a:t>
            </a:r>
          </a:p>
          <a:p>
            <a:pPr algn="ctr">
              <a:lnSpc>
                <a:spcPct val="90000"/>
              </a:lnSpc>
            </a:pPr>
            <a:r>
              <a:rPr lang="en-US" sz="1200" dirty="0" smtClean="0"/>
              <a:t>TOTC = total carbon; WEOC = water extractable carbon; OA = organic acids as acetate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3000" y="1634951"/>
            <a:ext cx="122634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</a:rPr>
              <a:t>-2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8000"/>
                </a:solidFill>
              </a:rPr>
              <a:t>4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8</a:t>
            </a:r>
            <a:r>
              <a:rPr lang="en-US" dirty="0" smtClean="0"/>
              <a:t> °C</a:t>
            </a:r>
          </a:p>
        </p:txBody>
      </p:sp>
    </p:spTree>
    <p:extLst>
      <p:ext uri="{BB962C8B-B14F-4D97-AF65-F5344CB8AC3E}">
        <p14:creationId xmlns:p14="http://schemas.microsoft.com/office/powerpoint/2010/main" val="81619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38"/>
    </mc:Choice>
    <mc:Fallback xmlns="">
      <p:transition xmlns:p14="http://schemas.microsoft.com/office/powerpoint/2010/main" spd="slow" advTm="2583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EGU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42640" cy="4195415"/>
          </a:xfrm>
        </p:spPr>
        <p:txBody>
          <a:bodyPr/>
          <a:lstStyle/>
          <a:p>
            <a:r>
              <a:rPr lang="en-US" sz="2000" dirty="0"/>
              <a:t>Session </a:t>
            </a:r>
            <a:r>
              <a:rPr lang="en-US" sz="2000" dirty="0" smtClean="0"/>
              <a:t>SSS5.2: Monitoring and </a:t>
            </a:r>
            <a:r>
              <a:rPr lang="en-US" sz="2000" dirty="0" err="1" smtClean="0"/>
              <a:t>modelling</a:t>
            </a:r>
            <a:r>
              <a:rPr lang="en-US" sz="2000" dirty="0" smtClean="0"/>
              <a:t> </a:t>
            </a:r>
            <a:r>
              <a:rPr lang="en-US" sz="2000" b="1" dirty="0" smtClean="0"/>
              <a:t>redox conditions and related reactions</a:t>
            </a:r>
            <a:r>
              <a:rPr lang="en-US" sz="2000" dirty="0" smtClean="0"/>
              <a:t> in soils</a:t>
            </a:r>
          </a:p>
          <a:p>
            <a:r>
              <a:rPr lang="en-US" sz="2000" dirty="0" smtClean="0"/>
              <a:t>Session SSS5.3 - Monitoring and </a:t>
            </a:r>
            <a:r>
              <a:rPr lang="en-US" sz="2000" dirty="0" err="1" smtClean="0"/>
              <a:t>modelling</a:t>
            </a:r>
            <a:r>
              <a:rPr lang="en-US" sz="2000" dirty="0" smtClean="0"/>
              <a:t> the influence of </a:t>
            </a:r>
            <a:r>
              <a:rPr lang="en-US" sz="2000" b="1" dirty="0" smtClean="0"/>
              <a:t>mineralogy, aggregation and redox conditions</a:t>
            </a:r>
            <a:r>
              <a:rPr lang="en-US" sz="2000" dirty="0" smtClean="0"/>
              <a:t> on soil functioning</a:t>
            </a:r>
            <a:endParaRPr lang="en-US" sz="2000" dirty="0"/>
          </a:p>
        </p:txBody>
      </p:sp>
      <p:pic>
        <p:nvPicPr>
          <p:cNvPr id="4" name="Picture 3" descr="Screen Shot 2016-04-11 at 2.50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994"/>
            <a:ext cx="9144000" cy="44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Model Setup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72149" y="6019800"/>
            <a:ext cx="452562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 smtClean="0"/>
              <a:t>Humic</a:t>
            </a:r>
            <a:r>
              <a:rPr lang="en-US" dirty="0" smtClean="0"/>
              <a:t> Ion-Binding Model V (Tipping 1994)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6359351"/>
            <a:ext cx="438022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PHREEQC (</a:t>
            </a:r>
            <a:r>
              <a:rPr lang="en-US" dirty="0" err="1" smtClean="0"/>
              <a:t>Parkhurst</a:t>
            </a:r>
            <a:r>
              <a:rPr lang="en-US" dirty="0" smtClean="0"/>
              <a:t> and </a:t>
            </a:r>
            <a:r>
              <a:rPr lang="en-US" dirty="0" err="1" smtClean="0"/>
              <a:t>Appello</a:t>
            </a:r>
            <a:r>
              <a:rPr lang="en-US" dirty="0" smtClean="0"/>
              <a:t> 2013)</a:t>
            </a:r>
          </a:p>
        </p:txBody>
      </p:sp>
      <p:pic>
        <p:nvPicPr>
          <p:cNvPr id="12" name="Picture 11" descr="respon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14400"/>
            <a:ext cx="3291840" cy="4937760"/>
          </a:xfrm>
          <a:prstGeom prst="rect">
            <a:avLst/>
          </a:prstGeom>
        </p:spPr>
      </p:pic>
      <p:pic>
        <p:nvPicPr>
          <p:cNvPr id="3" name="Picture 2" descr="Slid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4410"/>
            <a:ext cx="4114800" cy="4949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2800" y="1295400"/>
            <a:ext cx="108229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CLM-CN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4114800" cy="22098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6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5"/>
    </mc:Choice>
    <mc:Fallback xmlns="">
      <p:transition xmlns:p14="http://schemas.microsoft.com/office/powerpoint/2010/main" spd="slow" advTm="42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3" name="Picture 2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7000" y="6400800"/>
            <a:ext cx="3478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2015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762000"/>
            <a:ext cx="4343400" cy="54864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"/>
    </mc:Choice>
    <mc:Fallback xmlns="">
      <p:transition xmlns:p14="http://schemas.microsoft.com/office/powerpoint/2010/main" spd="slow" advTm="166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3" name="Picture 2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7000" y="6400800"/>
            <a:ext cx="3478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2015</a:t>
            </a:r>
          </a:p>
        </p:txBody>
      </p:sp>
      <p:sp>
        <p:nvSpPr>
          <p:cNvPr id="5" name="Rectangle 4"/>
          <p:cNvSpPr/>
          <p:nvPr/>
        </p:nvSpPr>
        <p:spPr>
          <a:xfrm>
            <a:off x="4724400" y="762000"/>
            <a:ext cx="3886200" cy="54864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1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"/>
    </mc:Choice>
    <mc:Fallback xmlns="">
      <p:transition xmlns:p14="http://schemas.microsoft.com/office/powerpoint/2010/main" spd="slow" advTm="166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3" name="Picture 2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7000" y="6400800"/>
            <a:ext cx="3478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2015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153400" cy="22860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0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"/>
    </mc:Choice>
    <mc:Fallback xmlns="">
      <p:transition xmlns:p14="http://schemas.microsoft.com/office/powerpoint/2010/main" spd="slow" advTm="166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3" name="Picture 2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7000" y="6400800"/>
            <a:ext cx="3478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2015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3048000"/>
            <a:ext cx="8153400" cy="32004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10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"/>
    </mc:Choice>
    <mc:Fallback xmlns="">
      <p:transition xmlns:p14="http://schemas.microsoft.com/office/powerpoint/2010/main" spd="slow" advTm="166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Predictions vs.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78750" y="6291590"/>
            <a:ext cx="5060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 smtClean="0"/>
              <a:t>LabileDOC</a:t>
            </a:r>
            <a:r>
              <a:rPr lang="en-US" sz="1200" dirty="0" smtClean="0"/>
              <a:t> = 0.001, SOM1 = 0.01, SOM2 = 0.02, Biomass = 10</a:t>
            </a:r>
            <a:r>
              <a:rPr lang="en-US" sz="1200" baseline="30000" dirty="0" smtClean="0"/>
              <a:t>-6</a:t>
            </a:r>
            <a:r>
              <a:rPr lang="en-US" sz="1200" dirty="0" smtClean="0"/>
              <a:t> TOTC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5691" y="6520190"/>
            <a:ext cx="4478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Fe(III) = 0.005 Soil dry weight, indirect respiration fraction = 0.4</a:t>
            </a:r>
          </a:p>
        </p:txBody>
      </p:sp>
      <p:pic>
        <p:nvPicPr>
          <p:cNvPr id="6" name="Picture 5" descr="mod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762000"/>
            <a:ext cx="4343400" cy="54864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5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22"/>
    </mc:Choice>
    <mc:Fallback xmlns="">
      <p:transition xmlns:p14="http://schemas.microsoft.com/office/powerpoint/2010/main" spd="slow" advTm="14912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Predictions vs.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78750" y="6291590"/>
            <a:ext cx="5060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 smtClean="0"/>
              <a:t>LabileDOC</a:t>
            </a:r>
            <a:r>
              <a:rPr lang="en-US" sz="1200" dirty="0" smtClean="0"/>
              <a:t> = 0.001, SOM1 = 0.01, SOM2 = 0.02, Biomass = 10</a:t>
            </a:r>
            <a:r>
              <a:rPr lang="en-US" sz="1200" baseline="30000" dirty="0" smtClean="0"/>
              <a:t>-6</a:t>
            </a:r>
            <a:r>
              <a:rPr lang="en-US" sz="1200" dirty="0" smtClean="0"/>
              <a:t> TOTC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5691" y="6520190"/>
            <a:ext cx="4478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Fe(III) = 0.005 Soil dry weight, indirect respiration fraction = 0.4</a:t>
            </a:r>
          </a:p>
        </p:txBody>
      </p:sp>
      <p:pic>
        <p:nvPicPr>
          <p:cNvPr id="6" name="Picture 5" descr="mod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4400" y="1066800"/>
            <a:ext cx="3886200" cy="106680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41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22"/>
    </mc:Choice>
    <mc:Fallback xmlns="">
      <p:transition xmlns:p14="http://schemas.microsoft.com/office/powerpoint/2010/main" spd="slow" advTm="14912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8F7293-55C5-495D-8310-E2405A6C8D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E77B73-CC8B-4B83-8D05-315263FA3F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ADCCB12-0940-4923-97F5-47BC8975F92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4286</TotalTime>
  <Words>1460</Words>
  <Application>Microsoft Macintosh PowerPoint</Application>
  <PresentationFormat>On-screen Show (4:3)</PresentationFormat>
  <Paragraphs>198</Paragraphs>
  <Slides>23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Default Theme</vt:lpstr>
      <vt:lpstr>Document</vt:lpstr>
      <vt:lpstr>Biogeochemical Modeling of CH4 &amp; CO2 in Arctic Soil Microcosms</vt:lpstr>
      <vt:lpstr>Incubation Tests</vt:lpstr>
      <vt:lpstr>Model Setup</vt:lpstr>
      <vt:lpstr>Observations</vt:lpstr>
      <vt:lpstr>Observations</vt:lpstr>
      <vt:lpstr>Observations</vt:lpstr>
      <vt:lpstr>Observations</vt:lpstr>
      <vt:lpstr>Predictions vs. Observations</vt:lpstr>
      <vt:lpstr>Predictions vs. Observations</vt:lpstr>
      <vt:lpstr>Predictions vs. Observations</vt:lpstr>
      <vt:lpstr>Predictions vs. Observations</vt:lpstr>
      <vt:lpstr>Predictions vs. Observations</vt:lpstr>
      <vt:lpstr>Predictions vs. Observations</vt:lpstr>
      <vt:lpstr>Predictions vs. Observations</vt:lpstr>
      <vt:lpstr>Predictions vs. Observations</vt:lpstr>
      <vt:lpstr>Modeling results (2, Fe3+ sensitivity)</vt:lpstr>
      <vt:lpstr>Modeling Results (3, CO2 partition)</vt:lpstr>
      <vt:lpstr>Take home message</vt:lpstr>
      <vt:lpstr>Next Steps</vt:lpstr>
      <vt:lpstr>Acknowledgement</vt:lpstr>
      <vt:lpstr>Impact of 20 g vs. 15 g wet soils</vt:lpstr>
      <vt:lpstr>Incubation tests</vt:lpstr>
      <vt:lpstr>EGU 2016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Tang, Guoping</cp:lastModifiedBy>
  <cp:revision>78</cp:revision>
  <cp:lastPrinted>2016-04-12T14:10:01Z</cp:lastPrinted>
  <dcterms:created xsi:type="dcterms:W3CDTF">2014-07-01T12:34:57Z</dcterms:created>
  <dcterms:modified xsi:type="dcterms:W3CDTF">2016-04-14T16:25:22Z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  <property fmtid="{D5CDD505-2E9C-101B-9397-08002B2CF9AE}" pid="3" name="Order">
    <vt:r8>6500</vt:r8>
  </property>
  <property fmtid="{D5CDD505-2E9C-101B-9397-08002B2CF9AE}" pid="4" name="TemplateUrl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xd_Signature">
    <vt:bool>false</vt:bool>
  </property>
  <property fmtid="{D5CDD505-2E9C-101B-9397-08002B2CF9AE}" pid="8" name="xd_ProgID">
    <vt:lpwstr/>
  </property>
</Properties>
</file>